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65" r:id="rId4"/>
    <p:sldId id="267" r:id="rId5"/>
    <p:sldId id="258" r:id="rId6"/>
    <p:sldId id="269" r:id="rId7"/>
    <p:sldId id="276" r:id="rId8"/>
    <p:sldId id="271" r:id="rId9"/>
    <p:sldId id="264" r:id="rId10"/>
    <p:sldId id="272" r:id="rId11"/>
    <p:sldId id="277" r:id="rId12"/>
    <p:sldId id="274" r:id="rId13"/>
    <p:sldId id="278" r:id="rId14"/>
    <p:sldId id="280" r:id="rId15"/>
    <p:sldId id="279" r:id="rId16"/>
    <p:sldId id="262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E7DB"/>
    <a:srgbClr val="FFD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5"/>
    <p:restoredTop sz="87640"/>
  </p:normalViewPr>
  <p:slideViewPr>
    <p:cSldViewPr snapToGrid="0" snapToObjects="1">
      <p:cViewPr varScale="1">
        <p:scale>
          <a:sx n="137" d="100"/>
          <a:sy n="137" d="100"/>
        </p:scale>
        <p:origin x="1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F1676-0557-4643-9233-1428EC2B9417}" type="datetimeFigureOut">
              <a:rPr lang="en-US" smtClean="0"/>
              <a:t>1/29/22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E54A2-C73D-5148-9272-577FCEE6B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88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45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53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50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71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67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68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Graphing these two plots against each other, we 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0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let's look at aggregate win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36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this is balance only at the aggregate level. Does this change if we look at civ vs civ win rates?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92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some matchups favor some civilizations (Incas vs Cumans)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39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87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8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08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94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5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54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25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46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2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6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56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geofempires.com/news/aoe2de-update-3620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eofempires.com/news/aoe2de-update-36202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jerkeeler/age-of-empires-ii-de-match-da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56B96-A072-D641-9C8F-D287A6BA22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Age of Empires II </a:t>
            </a:r>
            <a:br>
              <a:rPr lang="en-US" b="1" dirty="0"/>
            </a:br>
            <a:r>
              <a:rPr lang="en-US" sz="4800" b="1" dirty="0"/>
              <a:t>game content and balance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0E0579-AFFE-5B48-96BF-7BDE1C0BDD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Why a game released in 1999 continues to be played today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71349-319B-F64F-A8E1-27651B013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3550" y="6292850"/>
            <a:ext cx="11264900" cy="365125"/>
          </a:xfrm>
        </p:spPr>
        <p:txBody>
          <a:bodyPr/>
          <a:lstStyle/>
          <a:p>
            <a:r>
              <a:rPr lang="en-US" sz="2000" dirty="0"/>
              <a:t>github.com/rishigoutam/aoe2				 Rishi Goutam 				linkedin.com/in/rishigoutam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79A86-6398-EE4C-BD15-B6A2DCD64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6388802"/>
            <a:ext cx="203200" cy="20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110E2B-A5FB-0E41-82D6-8F3046533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899" y="6388802"/>
            <a:ext cx="203199" cy="20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24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E5A0-7BE9-5C4D-8F1F-07FC4629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Dive: Age of Empires II:DE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1EEEF2-00BE-0745-AE92-E670673A3ECB}"/>
              </a:ext>
            </a:extLst>
          </p:cNvPr>
          <p:cNvSpPr txBox="1">
            <a:spLocks/>
          </p:cNvSpPr>
          <p:nvPr/>
        </p:nvSpPr>
        <p:spPr>
          <a:xfrm>
            <a:off x="838200" y="1373074"/>
            <a:ext cx="9448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At a glance, we see that the game is well-balanced. Only the Portuguese really struggle with a 44% win rate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D7701BCB-C663-F748-8621-29D742348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951" y="1857375"/>
            <a:ext cx="8142783" cy="4635500"/>
          </a:xfrm>
          <a:prstGeom prst="rect">
            <a:avLst/>
          </a:prstGeom>
        </p:spPr>
      </p:pic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D0B02895-CFB7-3B46-8A85-81054F506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921557"/>
              </p:ext>
            </p:extLst>
          </p:nvPr>
        </p:nvGraphicFramePr>
        <p:xfrm>
          <a:off x="9105900" y="3332182"/>
          <a:ext cx="1803400" cy="1193800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901700">
                  <a:extLst>
                    <a:ext uri="{9D8B030D-6E8A-4147-A177-3AD203B41FA5}">
                      <a16:colId xmlns:a16="http://schemas.microsoft.com/office/drawing/2014/main" val="3541367945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0498350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win rate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lang="en-US" sz="1600" i="1" dirty="0"/>
                        <a:t>win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464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i="1" dirty="0"/>
                        <a:t>mean</a:t>
                      </a:r>
                    </a:p>
                    <a:p>
                      <a:pPr algn="r"/>
                      <a:r>
                        <a:rPr lang="en-US" sz="1600" i="1" dirty="0"/>
                        <a:t>median</a:t>
                      </a:r>
                    </a:p>
                    <a:p>
                      <a:pPr algn="r"/>
                      <a:r>
                        <a:rPr lang="en-US" sz="1600" i="1" dirty="0"/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49.94%</a:t>
                      </a:r>
                    </a:p>
                    <a:p>
                      <a:pPr algn="l"/>
                      <a:r>
                        <a:rPr lang="en-US" sz="1600" dirty="0"/>
                        <a:t>50.23%</a:t>
                      </a:r>
                    </a:p>
                    <a:p>
                      <a:pPr algn="l"/>
                      <a:r>
                        <a:rPr lang="en-US" sz="1600" dirty="0"/>
                        <a:t>2.10%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805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325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E5A0-7BE9-5C4D-8F1F-07FC4629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Dive: Age of Empires II:DE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1EEEF2-00BE-0745-AE92-E670673A3ECB}"/>
              </a:ext>
            </a:extLst>
          </p:cNvPr>
          <p:cNvSpPr txBox="1">
            <a:spLocks/>
          </p:cNvSpPr>
          <p:nvPr/>
        </p:nvSpPr>
        <p:spPr>
          <a:xfrm>
            <a:off x="838200" y="1373074"/>
            <a:ext cx="9448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At a glance, we see that the game is well-balanced. But, Franks win about 55% of matches and Koreans only win 45%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D0B02895-CFB7-3B46-8A85-81054F506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954672"/>
              </p:ext>
            </p:extLst>
          </p:nvPr>
        </p:nvGraphicFramePr>
        <p:xfrm>
          <a:off x="9105900" y="3332182"/>
          <a:ext cx="1803400" cy="1193800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901700">
                  <a:extLst>
                    <a:ext uri="{9D8B030D-6E8A-4147-A177-3AD203B41FA5}">
                      <a16:colId xmlns:a16="http://schemas.microsoft.com/office/drawing/2014/main" val="3541367945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0498350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win rate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lang="en-US" sz="1600" i="1" dirty="0"/>
                        <a:t>win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464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i="1" dirty="0"/>
                        <a:t>mean</a:t>
                      </a:r>
                    </a:p>
                    <a:p>
                      <a:pPr algn="r"/>
                      <a:r>
                        <a:rPr lang="en-US" sz="1600" i="1" dirty="0"/>
                        <a:t>median</a:t>
                      </a:r>
                    </a:p>
                    <a:p>
                      <a:pPr algn="r"/>
                      <a:r>
                        <a:rPr lang="en-US" sz="1600" i="1" dirty="0"/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49.87%</a:t>
                      </a:r>
                    </a:p>
                    <a:p>
                      <a:pPr algn="l"/>
                      <a:r>
                        <a:rPr lang="en-US" sz="1600" dirty="0"/>
                        <a:t>50.36%</a:t>
                      </a:r>
                    </a:p>
                    <a:p>
                      <a:pPr algn="l"/>
                      <a:r>
                        <a:rPr lang="en-US" sz="1600" dirty="0"/>
                        <a:t>2.33%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80556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674600B-BE78-FB47-884E-76FBF9CAB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016087"/>
            <a:ext cx="7739741" cy="44060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42E29F-3B1C-974E-B5FF-0406D31F52BC}"/>
              </a:ext>
            </a:extLst>
          </p:cNvPr>
          <p:cNvSpPr/>
          <p:nvPr/>
        </p:nvSpPr>
        <p:spPr>
          <a:xfrm>
            <a:off x="157900" y="643185"/>
            <a:ext cx="6383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56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E5A0-7BE9-5C4D-8F1F-07FC4629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AoE2:DE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3E45CF-650F-D945-831F-214208BC0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717" y="141174"/>
            <a:ext cx="7547283" cy="662792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ABFEA0-9AA9-CA44-8241-E2F26AC482D8}"/>
              </a:ext>
            </a:extLst>
          </p:cNvPr>
          <p:cNvSpPr txBox="1">
            <a:spLocks/>
          </p:cNvSpPr>
          <p:nvPr/>
        </p:nvSpPr>
        <p:spPr>
          <a:xfrm>
            <a:off x="838200" y="1466132"/>
            <a:ext cx="3352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Most civilizations are evenly matched (     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9B6A70-0DC1-5247-A9E4-2C1E41EF1D9C}"/>
              </a:ext>
            </a:extLst>
          </p:cNvPr>
          <p:cNvSpPr/>
          <p:nvPr/>
        </p:nvSpPr>
        <p:spPr>
          <a:xfrm>
            <a:off x="2019300" y="1825739"/>
            <a:ext cx="177800" cy="177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7EF4F9-E353-EE45-87C6-41C9CD2D4DBA}"/>
              </a:ext>
            </a:extLst>
          </p:cNvPr>
          <p:cNvSpPr txBox="1">
            <a:spLocks/>
          </p:cNvSpPr>
          <p:nvPr/>
        </p:nvSpPr>
        <p:spPr>
          <a:xfrm>
            <a:off x="838200" y="2355132"/>
            <a:ext cx="3352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But the Portuguese just can’t seem to catch a break </a:t>
            </a:r>
            <a:r>
              <a:rPr lang="en-US" sz="2000" i="1" dirty="0">
                <a:sym typeface="Wingdings" pitchFamily="2" charset="2"/>
              </a:rPr>
              <a:t></a:t>
            </a:r>
            <a:endParaRPr lang="en-US" sz="2000" i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CE26A5-C1D8-5140-B822-D7D30FCFFFA4}"/>
              </a:ext>
            </a:extLst>
          </p:cNvPr>
          <p:cNvCxnSpPr>
            <a:cxnSpLocks/>
          </p:cNvCxnSpPr>
          <p:nvPr/>
        </p:nvCxnSpPr>
        <p:spPr>
          <a:xfrm flipH="1">
            <a:off x="4644718" y="4775200"/>
            <a:ext cx="503268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42496E-CCFA-094A-823F-6C4D70051102}"/>
              </a:ext>
            </a:extLst>
          </p:cNvPr>
          <p:cNvCxnSpPr/>
          <p:nvPr/>
        </p:nvCxnSpPr>
        <p:spPr>
          <a:xfrm flipH="1">
            <a:off x="4644717" y="4622800"/>
            <a:ext cx="521048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DBC14C5-A143-164D-B2A8-722FC8907431}"/>
              </a:ext>
            </a:extLst>
          </p:cNvPr>
          <p:cNvCxnSpPr>
            <a:cxnSpLocks/>
          </p:cNvCxnSpPr>
          <p:nvPr/>
        </p:nvCxnSpPr>
        <p:spPr>
          <a:xfrm flipV="1">
            <a:off x="9842500" y="4622802"/>
            <a:ext cx="0" cy="1619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045B3DE-6772-BE42-B2C2-E432BC02784E}"/>
              </a:ext>
            </a:extLst>
          </p:cNvPr>
          <p:cNvCxnSpPr>
            <a:cxnSpLocks/>
          </p:cNvCxnSpPr>
          <p:nvPr/>
        </p:nvCxnSpPr>
        <p:spPr>
          <a:xfrm flipH="1" flipV="1">
            <a:off x="9664700" y="4775202"/>
            <a:ext cx="13502" cy="14582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A86EE4-F66C-AA4B-B884-63F9D3CCC32A}"/>
              </a:ext>
            </a:extLst>
          </p:cNvPr>
          <p:cNvCxnSpPr>
            <a:cxnSpLocks/>
          </p:cNvCxnSpPr>
          <p:nvPr/>
        </p:nvCxnSpPr>
        <p:spPr>
          <a:xfrm flipH="1">
            <a:off x="9289073" y="6233423"/>
            <a:ext cx="394677" cy="3899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1873086-6080-2E46-ACFA-05DC547CD57E}"/>
              </a:ext>
            </a:extLst>
          </p:cNvPr>
          <p:cNvCxnSpPr>
            <a:cxnSpLocks/>
          </p:cNvCxnSpPr>
          <p:nvPr/>
        </p:nvCxnSpPr>
        <p:spPr>
          <a:xfrm flipH="1">
            <a:off x="9368204" y="6242460"/>
            <a:ext cx="479670" cy="4743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C286C24-5A77-0A43-AB11-9FAD0779FC63}"/>
              </a:ext>
            </a:extLst>
          </p:cNvPr>
          <p:cNvCxnSpPr>
            <a:cxnSpLocks/>
          </p:cNvCxnSpPr>
          <p:nvPr/>
        </p:nvCxnSpPr>
        <p:spPr>
          <a:xfrm>
            <a:off x="9293469" y="6619187"/>
            <a:ext cx="79130" cy="934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69C9CED-BE4C-D949-ABCA-26A8FDD9185C}"/>
              </a:ext>
            </a:extLst>
          </p:cNvPr>
          <p:cNvCxnSpPr>
            <a:cxnSpLocks/>
          </p:cNvCxnSpPr>
          <p:nvPr/>
        </p:nvCxnSpPr>
        <p:spPr>
          <a:xfrm>
            <a:off x="4648073" y="4622800"/>
            <a:ext cx="0" cy="152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487F7E9-ABCA-0F42-832F-2BC0532D48B0}"/>
              </a:ext>
            </a:extLst>
          </p:cNvPr>
          <p:cNvSpPr/>
          <p:nvPr/>
        </p:nvSpPr>
        <p:spPr>
          <a:xfrm>
            <a:off x="1701800" y="2355132"/>
            <a:ext cx="1193800" cy="321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5122E33-E46A-2644-8877-1DBFCB2136E3}"/>
              </a:ext>
            </a:extLst>
          </p:cNvPr>
          <p:cNvSpPr txBox="1">
            <a:spLocks/>
          </p:cNvSpPr>
          <p:nvPr/>
        </p:nvSpPr>
        <p:spPr>
          <a:xfrm>
            <a:off x="838199" y="3210152"/>
            <a:ext cx="4000498" cy="8538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About 70% of Turks vs. Portuguese matchups (     ) results in a Turkish victory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1D0472-DAF2-2449-9CD2-B30D2FE9409E}"/>
              </a:ext>
            </a:extLst>
          </p:cNvPr>
          <p:cNvSpPr/>
          <p:nvPr/>
        </p:nvSpPr>
        <p:spPr>
          <a:xfrm>
            <a:off x="2120900" y="3535476"/>
            <a:ext cx="177800" cy="177800"/>
          </a:xfrm>
          <a:prstGeom prst="rect">
            <a:avLst/>
          </a:prstGeom>
          <a:solidFill>
            <a:srgbClr val="FFD4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86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C487E5-AC55-F64D-BFC6-B7BA848B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142" y="14723"/>
            <a:ext cx="7480008" cy="6568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F0E5A0-7BE9-5C4D-8F1F-07FC4629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AoE2:DE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ABFEA0-9AA9-CA44-8241-E2F26AC482D8}"/>
              </a:ext>
            </a:extLst>
          </p:cNvPr>
          <p:cNvSpPr txBox="1">
            <a:spLocks/>
          </p:cNvSpPr>
          <p:nvPr/>
        </p:nvSpPr>
        <p:spPr>
          <a:xfrm>
            <a:off x="838200" y="1466132"/>
            <a:ext cx="3352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Most civilizations are evenly matched (     ) against others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9B6A70-0DC1-5247-A9E4-2C1E41EF1D9C}"/>
              </a:ext>
            </a:extLst>
          </p:cNvPr>
          <p:cNvSpPr/>
          <p:nvPr/>
        </p:nvSpPr>
        <p:spPr>
          <a:xfrm>
            <a:off x="2019300" y="1825739"/>
            <a:ext cx="177800" cy="177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A13E6B-EA2B-9044-B33E-8DC6185E7D08}"/>
              </a:ext>
            </a:extLst>
          </p:cNvPr>
          <p:cNvGrpSpPr/>
          <p:nvPr/>
        </p:nvGrpSpPr>
        <p:grpSpPr>
          <a:xfrm>
            <a:off x="838200" y="2355131"/>
            <a:ext cx="7587343" cy="4048169"/>
            <a:chOff x="838200" y="2355131"/>
            <a:chExt cx="7587343" cy="4048169"/>
          </a:xfrm>
        </p:grpSpPr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BE7EF4F9-E353-EE45-87C6-41C9CD2D4DBA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2355132"/>
              <a:ext cx="3352800" cy="64301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i="1" dirty="0"/>
                <a:t>But the Koreans just can’t seem to catch a break </a:t>
              </a:r>
              <a:r>
                <a:rPr lang="en-US" sz="2000" i="1" dirty="0">
                  <a:sym typeface="Wingdings" pitchFamily="2" charset="2"/>
                </a:rPr>
                <a:t></a:t>
              </a:r>
              <a:endParaRPr lang="en-US" sz="2000" i="1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CE26A5-C1D8-5140-B822-D7D30FCFFF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3675" y="3320142"/>
              <a:ext cx="334391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E42496E-CCFA-094A-823F-6C4D700511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3675" y="3167742"/>
              <a:ext cx="351186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DBC14C5-A143-164D-B2A8-722FC89074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0169" y="3167742"/>
              <a:ext cx="0" cy="291133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45B3DE-6772-BE42-B2C2-E432BC027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5871" y="3320142"/>
              <a:ext cx="2490" cy="274990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4A86EE4-F66C-AA4B-B884-63F9D3CCC3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34006" y="6070043"/>
              <a:ext cx="227414" cy="23336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1873086-6080-2E46-ACFA-05DC547CD5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96069" y="6074190"/>
              <a:ext cx="324584" cy="32911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286C24-5A77-0A43-AB11-9FAD0779FC63}"/>
                </a:ext>
              </a:extLst>
            </p:cNvPr>
            <p:cNvCxnSpPr>
              <a:cxnSpLocks/>
            </p:cNvCxnSpPr>
            <p:nvPr/>
          </p:nvCxnSpPr>
          <p:spPr>
            <a:xfrm>
              <a:off x="8024226" y="6298517"/>
              <a:ext cx="79130" cy="9348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69C9CED-BE4C-D949-ABCA-26A8FDD9185C}"/>
                </a:ext>
              </a:extLst>
            </p:cNvPr>
            <p:cNvCxnSpPr>
              <a:cxnSpLocks/>
            </p:cNvCxnSpPr>
            <p:nvPr/>
          </p:nvCxnSpPr>
          <p:spPr>
            <a:xfrm>
              <a:off x="4917030" y="3167742"/>
              <a:ext cx="0" cy="1524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87F7E9-ABCA-0F42-832F-2BC0532D48B0}"/>
                </a:ext>
              </a:extLst>
            </p:cNvPr>
            <p:cNvSpPr/>
            <p:nvPr/>
          </p:nvSpPr>
          <p:spPr>
            <a:xfrm>
              <a:off x="1686810" y="2355131"/>
              <a:ext cx="891498" cy="32810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5122E33-E46A-2644-8877-1DBFCB2136E3}"/>
              </a:ext>
            </a:extLst>
          </p:cNvPr>
          <p:cNvSpPr txBox="1">
            <a:spLocks/>
          </p:cNvSpPr>
          <p:nvPr/>
        </p:nvSpPr>
        <p:spPr>
          <a:xfrm>
            <a:off x="838199" y="3210152"/>
            <a:ext cx="4000498" cy="8538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Only about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</a:rPr>
              <a:t>33%</a:t>
            </a:r>
            <a:r>
              <a:rPr lang="en-US" sz="2000" i="1" dirty="0"/>
              <a:t> of Koreans vs. Khmer matchups (     ) results in a Korean victory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1D0472-DAF2-2449-9CD2-B30D2FE9409E}"/>
              </a:ext>
            </a:extLst>
          </p:cNvPr>
          <p:cNvSpPr/>
          <p:nvPr/>
        </p:nvSpPr>
        <p:spPr>
          <a:xfrm>
            <a:off x="2839360" y="3535476"/>
            <a:ext cx="177800" cy="177800"/>
          </a:xfrm>
          <a:prstGeom prst="rect">
            <a:avLst/>
          </a:prstGeom>
          <a:solidFill>
            <a:srgbClr val="BDE7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80C31DD-72DE-C948-9CCE-C0A27CFC0792}"/>
              </a:ext>
            </a:extLst>
          </p:cNvPr>
          <p:cNvSpPr/>
          <p:nvPr/>
        </p:nvSpPr>
        <p:spPr>
          <a:xfrm>
            <a:off x="157900" y="643185"/>
            <a:ext cx="6383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8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E5A0-7BE9-5C4D-8F1F-07FC4629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AoE2:DE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ABFEA0-9AA9-CA44-8241-E2F26AC482D8}"/>
              </a:ext>
            </a:extLst>
          </p:cNvPr>
          <p:cNvSpPr txBox="1">
            <a:spLocks/>
          </p:cNvSpPr>
          <p:nvPr/>
        </p:nvSpPr>
        <p:spPr>
          <a:xfrm>
            <a:off x="838200" y="1466132"/>
            <a:ext cx="3352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Most civilizations are evenly matched (     ) against others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9B6A70-0DC1-5247-A9E4-2C1E41EF1D9C}"/>
              </a:ext>
            </a:extLst>
          </p:cNvPr>
          <p:cNvSpPr/>
          <p:nvPr/>
        </p:nvSpPr>
        <p:spPr>
          <a:xfrm>
            <a:off x="2019300" y="1825739"/>
            <a:ext cx="177800" cy="177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7EF4F9-E353-EE45-87C6-41C9CD2D4DBA}"/>
              </a:ext>
            </a:extLst>
          </p:cNvPr>
          <p:cNvSpPr txBox="1">
            <a:spLocks/>
          </p:cNvSpPr>
          <p:nvPr/>
        </p:nvSpPr>
        <p:spPr>
          <a:xfrm>
            <a:off x="838200" y="2355132"/>
            <a:ext cx="3352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But the Koreans just can’t seem to catch a break </a:t>
            </a:r>
            <a:r>
              <a:rPr lang="en-US" sz="2000" i="1" dirty="0">
                <a:sym typeface="Wingdings" pitchFamily="2" charset="2"/>
              </a:rPr>
              <a:t></a:t>
            </a:r>
            <a:endParaRPr lang="en-US" sz="2000" i="1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87F7E9-ABCA-0F42-832F-2BC0532D48B0}"/>
              </a:ext>
            </a:extLst>
          </p:cNvPr>
          <p:cNvSpPr/>
          <p:nvPr/>
        </p:nvSpPr>
        <p:spPr>
          <a:xfrm>
            <a:off x="1686810" y="2355131"/>
            <a:ext cx="891498" cy="3281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5122E33-E46A-2644-8877-1DBFCB2136E3}"/>
              </a:ext>
            </a:extLst>
          </p:cNvPr>
          <p:cNvSpPr txBox="1">
            <a:spLocks/>
          </p:cNvSpPr>
          <p:nvPr/>
        </p:nvSpPr>
        <p:spPr>
          <a:xfrm>
            <a:off x="838199" y="3210152"/>
            <a:ext cx="4000498" cy="8538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Only about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</a:rPr>
              <a:t>33%</a:t>
            </a:r>
            <a:r>
              <a:rPr lang="en-US" sz="2000" i="1" dirty="0"/>
              <a:t> of Koreans vs. Khmer matchups (     ) results in a Korean victory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1D0472-DAF2-2449-9CD2-B30D2FE9409E}"/>
              </a:ext>
            </a:extLst>
          </p:cNvPr>
          <p:cNvSpPr/>
          <p:nvPr/>
        </p:nvSpPr>
        <p:spPr>
          <a:xfrm>
            <a:off x="2839360" y="3535476"/>
            <a:ext cx="177800" cy="177800"/>
          </a:xfrm>
          <a:prstGeom prst="rect">
            <a:avLst/>
          </a:prstGeom>
          <a:solidFill>
            <a:srgbClr val="BDE7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C487E5-AC55-F64D-BFC6-B7BA848BF3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689"/>
          <a:stretch/>
        </p:blipFill>
        <p:spPr>
          <a:xfrm>
            <a:off x="4726142" y="5906278"/>
            <a:ext cx="7480008" cy="6772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A9E4CC-2930-1E44-BC53-2DBA03D91C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112" r="12457" b="49567"/>
          <a:stretch/>
        </p:blipFill>
        <p:spPr>
          <a:xfrm>
            <a:off x="4728632" y="3145511"/>
            <a:ext cx="6546030" cy="1523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3E8E3E-B6A2-4347-839D-F97BEF37D4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40"/>
          <a:stretch/>
        </p:blipFill>
        <p:spPr>
          <a:xfrm>
            <a:off x="11274661" y="14722"/>
            <a:ext cx="932007" cy="6568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0391DF-5506-BB4A-A27E-E05DDAEAE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218" y="1200985"/>
            <a:ext cx="5029301" cy="374683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FE072A-AD20-8043-830A-D0C872013826}"/>
              </a:ext>
            </a:extLst>
          </p:cNvPr>
          <p:cNvCxnSpPr>
            <a:cxnSpLocks/>
          </p:cNvCxnSpPr>
          <p:nvPr/>
        </p:nvCxnSpPr>
        <p:spPr>
          <a:xfrm>
            <a:off x="10340298" y="2480756"/>
            <a:ext cx="234330" cy="9482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0E86514-AC44-FC45-A8AC-6D54B7E4DC75}"/>
              </a:ext>
            </a:extLst>
          </p:cNvPr>
          <p:cNvSpPr txBox="1">
            <a:spLocks/>
          </p:cNvSpPr>
          <p:nvPr/>
        </p:nvSpPr>
        <p:spPr>
          <a:xfrm>
            <a:off x="838200" y="4290628"/>
            <a:ext cx="4000498" cy="853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dirty="0"/>
              <a:t>Oddly, the Koreans win rate went down in the latest patch!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9C8A95E-636A-D147-BC96-68205DC98D3C}"/>
              </a:ext>
            </a:extLst>
          </p:cNvPr>
          <p:cNvSpPr/>
          <p:nvPr/>
        </p:nvSpPr>
        <p:spPr>
          <a:xfrm>
            <a:off x="172830" y="633854"/>
            <a:ext cx="6383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73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07407E-6 L 1.11022E-16 0.379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48148E-6 L -6.25E-7 0.3134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E5DA-4495-2B45-9294-9B236B03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AoE2:DE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  <a:endParaRPr lang="en-US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3C0C33A-DA19-874A-B4E4-6C745C4DF69E}"/>
              </a:ext>
            </a:extLst>
          </p:cNvPr>
          <p:cNvSpPr txBox="1">
            <a:spLocks/>
          </p:cNvSpPr>
          <p:nvPr/>
        </p:nvSpPr>
        <p:spPr>
          <a:xfrm>
            <a:off x="838200" y="1373074"/>
            <a:ext cx="9448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How is this achieved? Through civilization ”nerfs” and “buffs”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532CEA-35BC-0647-976F-52F2D4303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66" y="2506670"/>
            <a:ext cx="5457669" cy="37742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497B8A-2D42-3E4F-9AF8-77FF4D9F8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110" y="2808499"/>
            <a:ext cx="5632795" cy="2970845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07FDE87-7E81-344F-A191-DAC777CD05B6}"/>
              </a:ext>
            </a:extLst>
          </p:cNvPr>
          <p:cNvSpPr txBox="1">
            <a:spLocks/>
          </p:cNvSpPr>
          <p:nvPr/>
        </p:nvSpPr>
        <p:spPr>
          <a:xfrm>
            <a:off x="6234891" y="2523338"/>
            <a:ext cx="5756223" cy="340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err="1"/>
              <a:t>AoEII:DE</a:t>
            </a:r>
            <a:r>
              <a:rPr lang="en-US" sz="1600" dirty="0"/>
              <a:t> Update 36202</a:t>
            </a:r>
            <a:r>
              <a:rPr lang="en-US" sz="1600" baseline="30000" dirty="0"/>
              <a:t> [1]</a:t>
            </a:r>
            <a:r>
              <a:rPr lang="en-US" sz="1600" dirty="0"/>
              <a:t> ”nerfed” Goths</a:t>
            </a:r>
            <a:endParaRPr lang="en-US" sz="1600" b="1" dirty="0">
              <a:highlight>
                <a:srgbClr val="00FF00"/>
              </a:highlight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2E95D4D2-59F9-BA4A-9BD9-169039495A89}"/>
              </a:ext>
            </a:extLst>
          </p:cNvPr>
          <p:cNvSpPr txBox="1">
            <a:spLocks/>
          </p:cNvSpPr>
          <p:nvPr/>
        </p:nvSpPr>
        <p:spPr>
          <a:xfrm>
            <a:off x="6297110" y="5782657"/>
            <a:ext cx="5756223" cy="340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[1] </a:t>
            </a:r>
            <a:r>
              <a:rPr lang="en-US" sz="1200" i="1" dirty="0">
                <a:hlinkClick r:id="rId4"/>
              </a:rPr>
              <a:t>https://</a:t>
            </a:r>
            <a:r>
              <a:rPr lang="en-US" sz="1200" i="1" dirty="0" err="1">
                <a:hlinkClick r:id="rId4"/>
              </a:rPr>
              <a:t>www.ageofempires.com</a:t>
            </a:r>
            <a:r>
              <a:rPr lang="en-US" sz="1200" i="1" dirty="0">
                <a:hlinkClick r:id="rId4"/>
              </a:rPr>
              <a:t>/news/aoe2de-update-36202</a:t>
            </a:r>
            <a:endParaRPr lang="en-US" sz="1200" b="1" i="1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7180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57B756D-F651-6B43-8CEC-924224BCF663}"/>
              </a:ext>
            </a:extLst>
          </p:cNvPr>
          <p:cNvSpPr/>
          <p:nvPr/>
        </p:nvSpPr>
        <p:spPr>
          <a:xfrm rot="18899397">
            <a:off x="1558979" y="5987936"/>
            <a:ext cx="584616" cy="17302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FE5DA-4495-2B45-9294-9B236B03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AoE2:DE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  <a:endParaRPr lang="en-US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3C0C33A-DA19-874A-B4E4-6C745C4DF69E}"/>
              </a:ext>
            </a:extLst>
          </p:cNvPr>
          <p:cNvSpPr txBox="1">
            <a:spLocks/>
          </p:cNvSpPr>
          <p:nvPr/>
        </p:nvSpPr>
        <p:spPr>
          <a:xfrm>
            <a:off x="838200" y="1373074"/>
            <a:ext cx="9448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How is </a:t>
            </a:r>
            <a:r>
              <a:rPr lang="en-US" sz="2000" b="1" i="1" dirty="0">
                <a:solidFill>
                  <a:srgbClr val="FF0000"/>
                </a:solidFill>
              </a:rPr>
              <a:t>balance</a:t>
            </a:r>
            <a:r>
              <a:rPr lang="en-US" sz="2000" i="1" dirty="0"/>
              <a:t> achieved? Through civilization ”nerfs” and “buffs”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highlight>
                <a:srgbClr val="00FF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497B8A-2D42-3E4F-9AF8-77FF4D9F8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110" y="2808499"/>
            <a:ext cx="5632795" cy="2970845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07FDE87-7E81-344F-A191-DAC777CD05B6}"/>
              </a:ext>
            </a:extLst>
          </p:cNvPr>
          <p:cNvSpPr txBox="1">
            <a:spLocks/>
          </p:cNvSpPr>
          <p:nvPr/>
        </p:nvSpPr>
        <p:spPr>
          <a:xfrm>
            <a:off x="6234891" y="2523338"/>
            <a:ext cx="5756223" cy="340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err="1"/>
              <a:t>AoEII:DE</a:t>
            </a:r>
            <a:r>
              <a:rPr lang="en-US" sz="1600" dirty="0"/>
              <a:t> Update </a:t>
            </a:r>
            <a:r>
              <a:rPr lang="en-US" sz="1600" b="1" dirty="0">
                <a:solidFill>
                  <a:srgbClr val="FF0000"/>
                </a:solidFill>
              </a:rPr>
              <a:t>36202</a:t>
            </a:r>
            <a:r>
              <a:rPr lang="en-US" sz="1600" baseline="30000" dirty="0"/>
              <a:t> [1]</a:t>
            </a:r>
            <a:r>
              <a:rPr lang="en-US" sz="1600" dirty="0"/>
              <a:t> ”nerfed” Goths</a:t>
            </a:r>
            <a:endParaRPr lang="en-US" sz="1600" b="1" dirty="0">
              <a:highlight>
                <a:srgbClr val="00FF00"/>
              </a:highlight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2E95D4D2-59F9-BA4A-9BD9-169039495A89}"/>
              </a:ext>
            </a:extLst>
          </p:cNvPr>
          <p:cNvSpPr txBox="1">
            <a:spLocks/>
          </p:cNvSpPr>
          <p:nvPr/>
        </p:nvSpPr>
        <p:spPr>
          <a:xfrm>
            <a:off x="6297110" y="5782657"/>
            <a:ext cx="5756223" cy="340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[1] </a:t>
            </a:r>
            <a:r>
              <a:rPr lang="en-US" sz="1200" i="1" dirty="0">
                <a:hlinkClick r:id="rId3"/>
              </a:rPr>
              <a:t>https://</a:t>
            </a:r>
            <a:r>
              <a:rPr lang="en-US" sz="1200" i="1" dirty="0" err="1">
                <a:hlinkClick r:id="rId3"/>
              </a:rPr>
              <a:t>www.ageofempires.com</a:t>
            </a:r>
            <a:r>
              <a:rPr lang="en-US" sz="1200" i="1" dirty="0">
                <a:hlinkClick r:id="rId3"/>
              </a:rPr>
              <a:t>/news/aoe2de-update-36202</a:t>
            </a:r>
            <a:endParaRPr lang="en-US" sz="1200" b="1" i="1" dirty="0">
              <a:highlight>
                <a:srgbClr val="00FF00"/>
              </a:highlight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373D539-5DDB-4343-AC2B-3C53CFE7F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98" y="2493358"/>
            <a:ext cx="5469144" cy="407451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219442-42AC-5A4C-982E-343049151D40}"/>
              </a:ext>
            </a:extLst>
          </p:cNvPr>
          <p:cNvCxnSpPr/>
          <p:nvPr/>
        </p:nvCxnSpPr>
        <p:spPr>
          <a:xfrm>
            <a:off x="1738859" y="3024036"/>
            <a:ext cx="329784" cy="4049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EF3EBF1B-B030-F34F-9ADA-3665286BCA5F}"/>
              </a:ext>
            </a:extLst>
          </p:cNvPr>
          <p:cNvSpPr txBox="1">
            <a:spLocks/>
          </p:cNvSpPr>
          <p:nvPr/>
        </p:nvSpPr>
        <p:spPr>
          <a:xfrm>
            <a:off x="838200" y="1843501"/>
            <a:ext cx="10423849" cy="853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Usually, developers want to weaken strong civilizations—the Goths were very strong at launch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57D1B8C-EC1F-CA48-AB34-AF7FC2ACF75B}"/>
              </a:ext>
            </a:extLst>
          </p:cNvPr>
          <p:cNvSpPr/>
          <p:nvPr/>
        </p:nvSpPr>
        <p:spPr>
          <a:xfrm>
            <a:off x="172830" y="633854"/>
            <a:ext cx="6383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06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6244-F275-404B-B670-F4EF72C16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3E2AB-7F78-6249-BBB6-3CBDADC17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1467"/>
            <a:ext cx="10515600" cy="45311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i="1" dirty="0"/>
              <a:t>Age of Empires II has maintained player interest for over 20 years by </a:t>
            </a:r>
            <a:r>
              <a:rPr lang="en-US" sz="2000" b="1" i="1" dirty="0">
                <a:solidFill>
                  <a:srgbClr val="92D050"/>
                </a:solidFill>
              </a:rPr>
              <a:t>updating game content</a:t>
            </a:r>
            <a:r>
              <a:rPr lang="en-US" sz="2000" i="1" dirty="0">
                <a:solidFill>
                  <a:srgbClr val="92D050"/>
                </a:solidFill>
              </a:rPr>
              <a:t> </a:t>
            </a:r>
            <a:r>
              <a:rPr lang="en-US" sz="2000" i="1" dirty="0"/>
              <a:t>and focusing on </a:t>
            </a:r>
            <a:r>
              <a:rPr lang="en-US" sz="2000" b="1" i="1" dirty="0">
                <a:solidFill>
                  <a:srgbClr val="FF0000"/>
                </a:solidFill>
              </a:rPr>
              <a:t>balancing gameplay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A game studio seeking to emulate this type of long-term success should: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Continue to add new features to maintain player interest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Analyze balance in multiplayer games post-launch and rebalance over- or under-powered civilizations/species/etc.</a:t>
            </a:r>
          </a:p>
          <a:p>
            <a:pPr marL="0" indent="0">
              <a:buNone/>
            </a:pPr>
            <a:r>
              <a:rPr lang="en-US" sz="2000" dirty="0"/>
              <a:t>For further analysis, we could consider:</a:t>
            </a:r>
          </a:p>
          <a:p>
            <a:r>
              <a:rPr lang="en-US" sz="2000" dirty="0"/>
              <a:t>Analyzing map balance</a:t>
            </a:r>
          </a:p>
          <a:p>
            <a:r>
              <a:rPr lang="en-US" sz="2000" dirty="0"/>
              <a:t>Analyzing balance across multiple RTS games</a:t>
            </a:r>
          </a:p>
          <a:p>
            <a:r>
              <a:rPr lang="en-US" sz="2000" dirty="0"/>
              <a:t>Expanding our analysis to the original 1999 Age of Empires II release and subsequent 2001 expansion</a:t>
            </a:r>
          </a:p>
          <a:p>
            <a:r>
              <a:rPr lang="en-US" sz="2000" dirty="0"/>
              <a:t>Do revenue and cost analysis on these games, taking into consideration profitability of game development work for content and balance updates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A1D0F9AA-4911-6042-877A-A2D01944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3550" y="6292850"/>
            <a:ext cx="11264900" cy="365125"/>
          </a:xfrm>
        </p:spPr>
        <p:txBody>
          <a:bodyPr/>
          <a:lstStyle/>
          <a:p>
            <a:r>
              <a:rPr lang="en-US" sz="2000" dirty="0" err="1"/>
              <a:t>github.com</a:t>
            </a:r>
            <a:r>
              <a:rPr lang="en-US" sz="2000" dirty="0"/>
              <a:t>/rishigoutam/aoe2				</a:t>
            </a:r>
            <a:r>
              <a:rPr lang="en-US" sz="2000" dirty="0" err="1"/>
              <a:t>rishi@goutam.org</a:t>
            </a:r>
            <a:r>
              <a:rPr lang="en-US" sz="2000" dirty="0"/>
              <a:t>			</a:t>
            </a:r>
            <a:r>
              <a:rPr lang="en-US" sz="2000" dirty="0" err="1"/>
              <a:t>linkedin.com</a:t>
            </a:r>
            <a:r>
              <a:rPr lang="en-US" sz="2000" dirty="0"/>
              <a:t>/in/rishigoutam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FBF4E-9896-AB46-A4C0-A62131427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6388802"/>
            <a:ext cx="203200" cy="20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31571E-CD26-DE45-A2DA-591D956A9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899" y="6388802"/>
            <a:ext cx="203199" cy="20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48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936A-6C78-B641-96B6-D2C7C64F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83B72-45A4-D74F-A9C9-B388E1053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of 11 Top-Rated RTS Games on Steam</a:t>
            </a:r>
            <a:r>
              <a:rPr lang="en-US" baseline="30000" dirty="0"/>
              <a:t>[1]</a:t>
            </a:r>
          </a:p>
          <a:p>
            <a:pPr lvl="1"/>
            <a:r>
              <a:rPr lang="en-US" dirty="0"/>
              <a:t>Longevity and Usage</a:t>
            </a:r>
          </a:p>
          <a:p>
            <a:r>
              <a:rPr lang="en-US" dirty="0"/>
              <a:t>What makes a game last the test of time (and fickle gamers)?</a:t>
            </a:r>
          </a:p>
          <a:p>
            <a:pPr lvl="1"/>
            <a:r>
              <a:rPr lang="en-US" dirty="0"/>
              <a:t>Adding new game content through </a:t>
            </a:r>
            <a:r>
              <a:rPr lang="en-US" b="1" dirty="0">
                <a:solidFill>
                  <a:srgbClr val="00B050"/>
                </a:solidFill>
              </a:rPr>
              <a:t>updates</a:t>
            </a:r>
            <a:r>
              <a:rPr lang="en-US" dirty="0"/>
              <a:t> and DLCs</a:t>
            </a:r>
          </a:p>
          <a:p>
            <a:pPr lvl="1"/>
            <a:r>
              <a:rPr lang="en-US" dirty="0"/>
              <a:t>Having </a:t>
            </a:r>
            <a:r>
              <a:rPr lang="en-US" b="1" dirty="0">
                <a:solidFill>
                  <a:srgbClr val="FF0000"/>
                </a:solidFill>
              </a:rPr>
              <a:t>balanced</a:t>
            </a:r>
            <a:r>
              <a:rPr lang="en-US" dirty="0"/>
              <a:t> gameplay</a:t>
            </a:r>
          </a:p>
          <a:p>
            <a:r>
              <a:rPr lang="en-US" dirty="0"/>
              <a:t>Deep Dive: Game Balance in Age of Empires II </a:t>
            </a:r>
          </a:p>
          <a:p>
            <a:r>
              <a:rPr lang="en-US" dirty="0"/>
              <a:t>Recommendations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35A42-2071-2E45-9A0F-E8C42D4F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0800" y="6314043"/>
            <a:ext cx="7010400" cy="365125"/>
          </a:xfrm>
        </p:spPr>
        <p:txBody>
          <a:bodyPr/>
          <a:lstStyle/>
          <a:p>
            <a:r>
              <a:rPr lang="en-US" dirty="0"/>
              <a:t>[1] </a:t>
            </a:r>
            <a:r>
              <a:rPr lang="en-US" i="1" dirty="0"/>
              <a:t>https://</a:t>
            </a:r>
            <a:r>
              <a:rPr lang="en-US" i="1" dirty="0" err="1"/>
              <a:t>store.steampowered.com</a:t>
            </a:r>
            <a:r>
              <a:rPr lang="en-US" i="1" dirty="0"/>
              <a:t>/tags/</a:t>
            </a:r>
            <a:r>
              <a:rPr lang="en-US" i="1" dirty="0" err="1"/>
              <a:t>en</a:t>
            </a:r>
            <a:r>
              <a:rPr lang="en-US" i="1" dirty="0"/>
              <a:t>/RTS/?flavor=</a:t>
            </a:r>
            <a:r>
              <a:rPr lang="en-US" i="1" dirty="0" err="1"/>
              <a:t>contenthub_toprated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43078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longevity and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105156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Having an active player base draws new customers and is important for long-term sales. Some games </a:t>
            </a:r>
            <a:r>
              <a:rPr lang="en-US" sz="2000" b="1" i="1" dirty="0"/>
              <a:t>drop off quickly</a:t>
            </a:r>
            <a:r>
              <a:rPr lang="en-US" sz="2000" i="1" dirty="0"/>
              <a:t> in terms of number of players</a:t>
            </a:r>
            <a:endParaRPr lang="en-US" sz="2000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AFD8ED-D37C-0E4B-B01B-DA5D39D42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49" y="2628616"/>
            <a:ext cx="3441276" cy="2434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716EA3-F08E-F648-9AD8-CBEFA03EA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913" y="2628616"/>
            <a:ext cx="3360114" cy="2434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578710-ECAE-2F40-B10A-975223C23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1276" y="2628616"/>
            <a:ext cx="3548418" cy="243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33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longevity and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105156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While others do not ever achieve a large player base</a:t>
            </a:r>
            <a:endParaRPr lang="en-US" sz="2000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C9B63-2AD7-1F48-A576-4AB1D81FB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86" y="2016087"/>
            <a:ext cx="3286125" cy="2381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DC685-A0CE-374A-99AA-FC708ECF3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189" y="4414221"/>
            <a:ext cx="3286125" cy="2381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102553-0E0A-2E4F-B15B-7F4A32AE3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986" y="4414221"/>
            <a:ext cx="3286125" cy="2381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CEC895-1AF1-6D42-AB28-8B4828E4D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189" y="2016087"/>
            <a:ext cx="32861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40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longevity and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105156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The best RTS games are played for </a:t>
            </a:r>
            <a:r>
              <a:rPr lang="en-US" sz="2000" b="1" i="1" dirty="0"/>
              <a:t>many years </a:t>
            </a:r>
            <a:r>
              <a:rPr lang="en-US" sz="2000" i="1" dirty="0"/>
              <a:t>and have </a:t>
            </a:r>
            <a:r>
              <a:rPr lang="en-US" sz="2000" b="1" i="1" dirty="0"/>
              <a:t>many players </a:t>
            </a:r>
            <a:r>
              <a:rPr lang="en-US" sz="2000" i="1" dirty="0"/>
              <a:t>as well</a:t>
            </a:r>
            <a:endParaRPr lang="en-US" sz="2000" b="1" i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BE6557-EFA3-674A-B1F1-E338479D2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31" y="2105826"/>
            <a:ext cx="3476625" cy="23812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B4AE73-F1D6-564C-9603-31C2ACE23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393" y="4475143"/>
            <a:ext cx="3286125" cy="23812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AF353D-3EE9-6443-86DC-A2C55F1B0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393" y="2105826"/>
            <a:ext cx="3381375" cy="238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E0F63D-8D9C-2541-9B34-D9D2166D6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1335" y="4475143"/>
            <a:ext cx="3286124" cy="2381249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819A9DC-2F60-5448-AAEC-70E33A193475}"/>
              </a:ext>
            </a:extLst>
          </p:cNvPr>
          <p:cNvSpPr/>
          <p:nvPr/>
        </p:nvSpPr>
        <p:spPr>
          <a:xfrm>
            <a:off x="2438400" y="4475143"/>
            <a:ext cx="7289800" cy="238125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86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Success Factors? </a:t>
            </a:r>
            <a:r>
              <a:rPr lang="en-US" sz="4000" b="1" dirty="0">
                <a:solidFill>
                  <a:srgbClr val="00B050"/>
                </a:solidFill>
              </a:rPr>
              <a:t>Updated Content </a:t>
            </a:r>
            <a:r>
              <a:rPr lang="en-US" sz="4000" dirty="0"/>
              <a:t>and 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94488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RTS Games that are updated more frequently tend to also have more players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CDD40F-C254-384B-AE3C-8E4898C97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013" y="2092437"/>
            <a:ext cx="6469392" cy="400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25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D191B5-2BAA-8C40-AB63-A7F49FFFC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335" y="4475143"/>
            <a:ext cx="3286124" cy="2381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prstClr val="black"/>
                </a:solidFill>
              </a:rPr>
              <a:t>Success Factors? </a:t>
            </a:r>
            <a:r>
              <a:rPr lang="en-US" sz="4000" b="1" dirty="0">
                <a:solidFill>
                  <a:srgbClr val="00B050"/>
                </a:solidFill>
              </a:rPr>
              <a:t>Updated Content </a:t>
            </a:r>
            <a:r>
              <a:rPr lang="en-US" sz="4000" dirty="0">
                <a:solidFill>
                  <a:prstClr val="black"/>
                </a:solidFill>
              </a:rPr>
              <a:t>and Balance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94488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Age of Empires II’s two game versions (</a:t>
            </a:r>
            <a:r>
              <a:rPr lang="en-US" sz="2000" i="1" dirty="0" err="1"/>
              <a:t>AoE:DE</a:t>
            </a:r>
            <a:r>
              <a:rPr lang="en-US" sz="2000" i="1" dirty="0"/>
              <a:t>, </a:t>
            </a:r>
            <a:r>
              <a:rPr lang="en-US" sz="2000" i="1" dirty="0" err="1"/>
              <a:t>AoE:HD</a:t>
            </a:r>
            <a:r>
              <a:rPr lang="en-US" sz="2000" i="1" dirty="0"/>
              <a:t>) compare well against others,  having </a:t>
            </a:r>
            <a:r>
              <a:rPr lang="en-US" sz="2000" b="1" i="1" dirty="0">
                <a:highlight>
                  <a:srgbClr val="00FF00"/>
                </a:highlight>
              </a:rPr>
              <a:t>more frequent updates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5B4AE73-F1D6-564C-9603-31C2ACE23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393" y="4475143"/>
            <a:ext cx="3286125" cy="238125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6A543EB-7C42-4442-A8FC-1591DD1E1750}"/>
              </a:ext>
            </a:extLst>
          </p:cNvPr>
          <p:cNvSpPr/>
          <p:nvPr/>
        </p:nvSpPr>
        <p:spPr>
          <a:xfrm>
            <a:off x="2438400" y="4475143"/>
            <a:ext cx="7289800" cy="238125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89ED9F3-C200-624D-AED5-A704FA229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657746"/>
              </p:ext>
            </p:extLst>
          </p:nvPr>
        </p:nvGraphicFramePr>
        <p:xfrm>
          <a:off x="3381493" y="2222376"/>
          <a:ext cx="5257800" cy="2046477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1356762">
                  <a:extLst>
                    <a:ext uri="{9D8B030D-6E8A-4147-A177-3AD203B41FA5}">
                      <a16:colId xmlns:a16="http://schemas.microsoft.com/office/drawing/2014/main" val="3541367945"/>
                    </a:ext>
                  </a:extLst>
                </a:gridCol>
                <a:gridCol w="987625">
                  <a:extLst>
                    <a:ext uri="{9D8B030D-6E8A-4147-A177-3AD203B41FA5}">
                      <a16:colId xmlns:a16="http://schemas.microsoft.com/office/drawing/2014/main" val="50368463"/>
                    </a:ext>
                  </a:extLst>
                </a:gridCol>
                <a:gridCol w="267677">
                  <a:extLst>
                    <a:ext uri="{9D8B030D-6E8A-4147-A177-3AD203B41FA5}">
                      <a16:colId xmlns:a16="http://schemas.microsoft.com/office/drawing/2014/main" val="386818464"/>
                    </a:ext>
                  </a:extLst>
                </a:gridCol>
                <a:gridCol w="2645736">
                  <a:extLst>
                    <a:ext uri="{9D8B030D-6E8A-4147-A177-3AD203B41FA5}">
                      <a16:colId xmlns:a16="http://schemas.microsoft.com/office/drawing/2014/main" val="4085885661"/>
                    </a:ext>
                  </a:extLst>
                </a:gridCol>
              </a:tblGrid>
              <a:tr h="336719">
                <a:tc gridSpan="3">
                  <a:txBody>
                    <a:bodyPr/>
                    <a:lstStyle/>
                    <a:p>
                      <a:r>
                        <a:rPr lang="en-US" sz="1400" b="1" dirty="0"/>
                        <a:t>Game Updates AoE2:DE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AoE2:HD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/>
                        <a:t>AoE2:HD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469571"/>
                  </a:ext>
                </a:extLst>
              </a:tr>
              <a:tr h="470484">
                <a:tc gridSpan="3">
                  <a:txBody>
                    <a:bodyPr/>
                    <a:lstStyle/>
                    <a:p>
                      <a:r>
                        <a:rPr lang="en-US" sz="1400" dirty="0"/>
                        <a:t>38 Updates</a:t>
                      </a:r>
                    </a:p>
                    <a:p>
                      <a:r>
                        <a:rPr lang="en-US" sz="1400" dirty="0">
                          <a:highlight>
                            <a:srgbClr val="00FF00"/>
                          </a:highlight>
                        </a:rPr>
                        <a:t>21 days</a:t>
                      </a:r>
                      <a:r>
                        <a:rPr lang="en-US" sz="1400" dirty="0"/>
                        <a:t> between updates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79 Updates </a:t>
                      </a:r>
                    </a:p>
                    <a:p>
                      <a:pPr algn="r"/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40 days</a:t>
                      </a:r>
                      <a:r>
                        <a:rPr lang="en-US" sz="1600" dirty="0"/>
                        <a:t> between updates on 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79 Updates </a:t>
                      </a:r>
                    </a:p>
                    <a:p>
                      <a:pPr algn="r"/>
                      <a:r>
                        <a:rPr lang="en-US" sz="1400" dirty="0">
                          <a:highlight>
                            <a:srgbClr val="FFFF00"/>
                          </a:highlight>
                        </a:rPr>
                        <a:t>40 days</a:t>
                      </a:r>
                      <a:r>
                        <a:rPr lang="en-US" sz="1400" dirty="0"/>
                        <a:t> between updates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554973"/>
                  </a:ext>
                </a:extLst>
              </a:tr>
              <a:tr h="336719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Game Updates (All 11 RTS Games)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691038"/>
                  </a:ext>
                </a:extLst>
              </a:tr>
              <a:tr h="336719"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i="1" dirty="0"/>
                        <a:t>count</a:t>
                      </a:r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i="1" dirty="0"/>
                        <a:t>frequency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464689"/>
                  </a:ext>
                </a:extLst>
              </a:tr>
              <a:tr h="470484">
                <a:tc>
                  <a:txBody>
                    <a:bodyPr/>
                    <a:lstStyle/>
                    <a:p>
                      <a:pPr algn="r"/>
                      <a:r>
                        <a:rPr lang="en-US" sz="1400" i="1" dirty="0"/>
                        <a:t>mean</a:t>
                      </a:r>
                    </a:p>
                    <a:p>
                      <a:pPr algn="r"/>
                      <a:r>
                        <a:rPr lang="en-US" sz="1400" i="1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80 updates</a:t>
                      </a:r>
                    </a:p>
                    <a:p>
                      <a:pPr algn="r"/>
                      <a:r>
                        <a:rPr lang="en-US" sz="1400" dirty="0"/>
                        <a:t>31 updates</a:t>
                      </a:r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highlight>
                            <a:srgbClr val="FF0000"/>
                          </a:highlight>
                        </a:rPr>
                        <a:t>70 days</a:t>
                      </a:r>
                      <a:r>
                        <a:rPr lang="en-US" sz="1400" dirty="0"/>
                        <a:t> between updates</a:t>
                      </a:r>
                    </a:p>
                    <a:p>
                      <a:pPr algn="l"/>
                      <a:r>
                        <a:rPr lang="en-US" sz="1400" dirty="0">
                          <a:highlight>
                            <a:srgbClr val="FF0000"/>
                          </a:highlight>
                        </a:rPr>
                        <a:t>30 days</a:t>
                      </a:r>
                      <a:r>
                        <a:rPr lang="en-US" sz="1400" dirty="0"/>
                        <a:t> between updates</a:t>
                      </a:r>
                      <a:endParaRPr lang="en-US" sz="14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805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211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59B3419-A894-CB41-820A-8182A3388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335" y="4475143"/>
            <a:ext cx="3286124" cy="2381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Success Factors? </a:t>
            </a:r>
            <a:r>
              <a:rPr lang="en-US" sz="4000" b="1" dirty="0">
                <a:solidFill>
                  <a:srgbClr val="00B050"/>
                </a:solidFill>
              </a:rPr>
              <a:t>Updated Content </a:t>
            </a:r>
            <a:r>
              <a:rPr lang="en-US" sz="4000" dirty="0"/>
              <a:t>and </a:t>
            </a:r>
            <a:r>
              <a:rPr lang="en-US" sz="4000" b="1" dirty="0">
                <a:solidFill>
                  <a:srgbClr val="FF0000"/>
                </a:solidFill>
              </a:rPr>
              <a:t>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94488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We can visualize these two graphs against each other, along with their </a:t>
            </a:r>
            <a:r>
              <a:rPr lang="en-US" sz="2000" b="1" i="1" dirty="0">
                <a:solidFill>
                  <a:srgbClr val="00B050"/>
                </a:solidFill>
              </a:rPr>
              <a:t>updates</a:t>
            </a:r>
            <a:r>
              <a:rPr lang="en-US" sz="2000" i="1" dirty="0"/>
              <a:t> and begin looking into </a:t>
            </a:r>
            <a:r>
              <a:rPr lang="en-US" sz="2000" b="1" i="1" dirty="0">
                <a:solidFill>
                  <a:srgbClr val="FF0000"/>
                </a:solidFill>
              </a:rPr>
              <a:t>balance</a:t>
            </a:r>
            <a:r>
              <a:rPr lang="en-US" sz="2000" i="1" dirty="0"/>
              <a:t> changes (as seen by </a:t>
            </a:r>
            <a:r>
              <a:rPr lang="en-US" sz="2000" i="1" dirty="0" err="1"/>
              <a:t>AoEII:DE’s</a:t>
            </a:r>
            <a:r>
              <a:rPr lang="en-US" sz="2000" i="1" dirty="0"/>
              <a:t> Major Updates     )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5B4AE73-F1D6-564C-9603-31C2ACE23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393" y="4475143"/>
            <a:ext cx="3286125" cy="238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58B7-D237-0942-AF43-E1FA66CE8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033" y="2374900"/>
            <a:ext cx="12200033" cy="34267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6F5F4B-5C55-8348-9DD1-F30AAA92C0CF}"/>
              </a:ext>
            </a:extLst>
          </p:cNvPr>
          <p:cNvSpPr/>
          <p:nvPr/>
        </p:nvSpPr>
        <p:spPr>
          <a:xfrm>
            <a:off x="7835900" y="1727200"/>
            <a:ext cx="177800" cy="177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2BD1AF-63DD-8C41-A271-CF67422AD192}"/>
              </a:ext>
            </a:extLst>
          </p:cNvPr>
          <p:cNvSpPr txBox="1">
            <a:spLocks/>
          </p:cNvSpPr>
          <p:nvPr/>
        </p:nvSpPr>
        <p:spPr>
          <a:xfrm>
            <a:off x="838200" y="5801644"/>
            <a:ext cx="9448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As an aside, we can clearly see the impact of the March 2020 COVID-19 lockdowns on the two games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448DA01-4289-4B4B-AD90-3840A6A0B06B}"/>
              </a:ext>
            </a:extLst>
          </p:cNvPr>
          <p:cNvSpPr/>
          <p:nvPr/>
        </p:nvSpPr>
        <p:spPr>
          <a:xfrm>
            <a:off x="2438400" y="4475143"/>
            <a:ext cx="7289800" cy="238125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319B40E-A138-AE47-B106-310E7D717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093341"/>
              </p:ext>
            </p:extLst>
          </p:nvPr>
        </p:nvGraphicFramePr>
        <p:xfrm>
          <a:off x="3381493" y="2222376"/>
          <a:ext cx="5257800" cy="2046477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1356762">
                  <a:extLst>
                    <a:ext uri="{9D8B030D-6E8A-4147-A177-3AD203B41FA5}">
                      <a16:colId xmlns:a16="http://schemas.microsoft.com/office/drawing/2014/main" val="3541367945"/>
                    </a:ext>
                  </a:extLst>
                </a:gridCol>
                <a:gridCol w="987625">
                  <a:extLst>
                    <a:ext uri="{9D8B030D-6E8A-4147-A177-3AD203B41FA5}">
                      <a16:colId xmlns:a16="http://schemas.microsoft.com/office/drawing/2014/main" val="50368463"/>
                    </a:ext>
                  </a:extLst>
                </a:gridCol>
                <a:gridCol w="267677">
                  <a:extLst>
                    <a:ext uri="{9D8B030D-6E8A-4147-A177-3AD203B41FA5}">
                      <a16:colId xmlns:a16="http://schemas.microsoft.com/office/drawing/2014/main" val="386818464"/>
                    </a:ext>
                  </a:extLst>
                </a:gridCol>
                <a:gridCol w="2645736">
                  <a:extLst>
                    <a:ext uri="{9D8B030D-6E8A-4147-A177-3AD203B41FA5}">
                      <a16:colId xmlns:a16="http://schemas.microsoft.com/office/drawing/2014/main" val="4085885661"/>
                    </a:ext>
                  </a:extLst>
                </a:gridCol>
              </a:tblGrid>
              <a:tr h="336719">
                <a:tc gridSpan="3">
                  <a:txBody>
                    <a:bodyPr/>
                    <a:lstStyle/>
                    <a:p>
                      <a:r>
                        <a:rPr lang="en-US" sz="1400" b="1" dirty="0"/>
                        <a:t>Game Updates AoE2:DE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AoE2:HD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/>
                        <a:t>AoE2:HD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469571"/>
                  </a:ext>
                </a:extLst>
              </a:tr>
              <a:tr h="470484">
                <a:tc gridSpan="3">
                  <a:txBody>
                    <a:bodyPr/>
                    <a:lstStyle/>
                    <a:p>
                      <a:r>
                        <a:rPr lang="en-US" sz="1400" dirty="0"/>
                        <a:t>38 Updates</a:t>
                      </a:r>
                    </a:p>
                    <a:p>
                      <a:r>
                        <a:rPr lang="en-US" sz="1400" dirty="0">
                          <a:highlight>
                            <a:srgbClr val="00FF00"/>
                          </a:highlight>
                        </a:rPr>
                        <a:t>21 days</a:t>
                      </a:r>
                      <a:r>
                        <a:rPr lang="en-US" sz="1400" dirty="0"/>
                        <a:t> between updates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79 Updates </a:t>
                      </a:r>
                    </a:p>
                    <a:p>
                      <a:pPr algn="r"/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40 days</a:t>
                      </a:r>
                      <a:r>
                        <a:rPr lang="en-US" sz="1600" dirty="0"/>
                        <a:t> between updates on 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79 Updates </a:t>
                      </a:r>
                    </a:p>
                    <a:p>
                      <a:pPr algn="r"/>
                      <a:r>
                        <a:rPr lang="en-US" sz="1400" dirty="0">
                          <a:highlight>
                            <a:srgbClr val="FFFF00"/>
                          </a:highlight>
                        </a:rPr>
                        <a:t>40 days</a:t>
                      </a:r>
                      <a:r>
                        <a:rPr lang="en-US" sz="1400" dirty="0"/>
                        <a:t> between updates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554973"/>
                  </a:ext>
                </a:extLst>
              </a:tr>
              <a:tr h="336719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Game Updates (All 11 RTS Games)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691038"/>
                  </a:ext>
                </a:extLst>
              </a:tr>
              <a:tr h="336719"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i="1" dirty="0"/>
                        <a:t>count</a:t>
                      </a:r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i="1" dirty="0"/>
                        <a:t>frequency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464689"/>
                  </a:ext>
                </a:extLst>
              </a:tr>
              <a:tr h="470484">
                <a:tc>
                  <a:txBody>
                    <a:bodyPr/>
                    <a:lstStyle/>
                    <a:p>
                      <a:pPr algn="r"/>
                      <a:r>
                        <a:rPr lang="en-US" sz="1400" i="1" dirty="0"/>
                        <a:t>mean</a:t>
                      </a:r>
                    </a:p>
                    <a:p>
                      <a:pPr algn="r"/>
                      <a:r>
                        <a:rPr lang="en-US" sz="1400" i="1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80 updates</a:t>
                      </a:r>
                    </a:p>
                    <a:p>
                      <a:pPr algn="r"/>
                      <a:r>
                        <a:rPr lang="en-US" sz="1400" dirty="0"/>
                        <a:t>31 updates</a:t>
                      </a:r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highlight>
                            <a:srgbClr val="FF0000"/>
                          </a:highlight>
                        </a:rPr>
                        <a:t>70 days</a:t>
                      </a:r>
                      <a:r>
                        <a:rPr lang="en-US" sz="1400" dirty="0"/>
                        <a:t> between updates</a:t>
                      </a:r>
                    </a:p>
                    <a:p>
                      <a:pPr algn="l"/>
                      <a:r>
                        <a:rPr lang="en-US" sz="1400" dirty="0">
                          <a:highlight>
                            <a:srgbClr val="FF0000"/>
                          </a:highlight>
                        </a:rPr>
                        <a:t>30 days</a:t>
                      </a:r>
                      <a:r>
                        <a:rPr lang="en-US" sz="1400" dirty="0"/>
                        <a:t> between updates</a:t>
                      </a:r>
                      <a:endParaRPr lang="en-US" sz="14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805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991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E5A0-7BE9-5C4D-8F1F-07FC4629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Dive: Age of Empires II:DE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1EEEF2-00BE-0745-AE92-E670673A3ECB}"/>
              </a:ext>
            </a:extLst>
          </p:cNvPr>
          <p:cNvSpPr txBox="1">
            <a:spLocks/>
          </p:cNvSpPr>
          <p:nvPr/>
        </p:nvSpPr>
        <p:spPr>
          <a:xfrm>
            <a:off x="838200" y="1373074"/>
            <a:ext cx="9448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AoE2:DE has </a:t>
            </a:r>
            <a:r>
              <a:rPr lang="en-US" sz="2000" b="1" i="1" dirty="0"/>
              <a:t>39</a:t>
            </a:r>
            <a:r>
              <a:rPr lang="en-US" sz="2000" i="1" dirty="0"/>
              <a:t> civilizations a player can pick from to play against another player online. For comparison, another popular RTS, StarCraft, has only </a:t>
            </a:r>
            <a:r>
              <a:rPr lang="en-US" sz="2000" b="1" i="1" dirty="0"/>
              <a:t>3</a:t>
            </a:r>
            <a:r>
              <a:rPr lang="en-US" sz="2000" i="1" dirty="0"/>
              <a:t> species a player can choose from. 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49A0B7-6BE1-0345-AAB5-CC7922A38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350" y="2016087"/>
            <a:ext cx="4997450" cy="462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D5337F-4E44-FD4A-9D0B-391CFE526725}"/>
              </a:ext>
            </a:extLst>
          </p:cNvPr>
          <p:cNvSpPr txBox="1">
            <a:spLocks/>
          </p:cNvSpPr>
          <p:nvPr/>
        </p:nvSpPr>
        <p:spPr>
          <a:xfrm>
            <a:off x="838200" y="2185874"/>
            <a:ext cx="4889500" cy="4307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We will analyze </a:t>
            </a:r>
            <a:r>
              <a:rPr lang="en-US" sz="2000" b="1" dirty="0">
                <a:solidFill>
                  <a:srgbClr val="FF0000"/>
                </a:solidFill>
              </a:rPr>
              <a:t>balance</a:t>
            </a:r>
            <a:r>
              <a:rPr lang="en-US" sz="2000" dirty="0"/>
              <a:t> in three ways: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000" dirty="0"/>
              <a:t>What is the average win rate of each civilization?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000" dirty="0"/>
              <a:t>What is the win rate of each civilization against all others?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000" dirty="0"/>
              <a:t>How are civilizations balanced through game updates?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200" i="1" dirty="0"/>
          </a:p>
          <a:p>
            <a:pPr marL="0" indent="0">
              <a:buNone/>
            </a:pPr>
            <a:r>
              <a:rPr lang="en-US" sz="1200" i="1" dirty="0"/>
              <a:t>Note: Our </a:t>
            </a:r>
            <a:r>
              <a:rPr lang="en-US" sz="1200" i="1" dirty="0">
                <a:hlinkClick r:id="rId4"/>
              </a:rPr>
              <a:t>Kaggle dataset</a:t>
            </a:r>
            <a:r>
              <a:rPr lang="en-US" sz="1200" i="1" dirty="0"/>
              <a:t> comprises of 1.3MM matches played across game modes. </a:t>
            </a:r>
          </a:p>
          <a:p>
            <a:pPr marL="0" indent="0">
              <a:buNone/>
            </a:pPr>
            <a:r>
              <a:rPr lang="en-US" sz="1200" i="1" dirty="0"/>
              <a:t>Filter this to only “1v1 Standard Ranked Matches”—the de facto standard for online competitive play and tournaments. Exclude 4 civilizations we do not have data for</a:t>
            </a:r>
          </a:p>
          <a:p>
            <a:pPr marL="0" indent="0">
              <a:buNone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9215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3520</TotalTime>
  <Words>1053</Words>
  <Application>Microsoft Macintosh PowerPoint</Application>
  <PresentationFormat>Widescreen</PresentationFormat>
  <Paragraphs>134</Paragraphs>
  <Slides>17</Slides>
  <Notes>10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Age of Empires II  game content and balance analysis</vt:lpstr>
      <vt:lpstr>Agenda</vt:lpstr>
      <vt:lpstr>Game longevity and usage</vt:lpstr>
      <vt:lpstr>Game longevity and usage</vt:lpstr>
      <vt:lpstr>Game longevity and usage</vt:lpstr>
      <vt:lpstr>Success Factors? Updated Content and Balance</vt:lpstr>
      <vt:lpstr>Success Factors? Updated Content and Balance</vt:lpstr>
      <vt:lpstr>Success Factors? Updated Content and Balance</vt:lpstr>
      <vt:lpstr>Deep Dive: Age of Empires II:DE Balance</vt:lpstr>
      <vt:lpstr>Deep Dive: Age of Empires II:DE Balance</vt:lpstr>
      <vt:lpstr>Deep Dive: Age of Empires II:DE Balance</vt:lpstr>
      <vt:lpstr>AoE2:DE Balance</vt:lpstr>
      <vt:lpstr>AoE2:DE Balance</vt:lpstr>
      <vt:lpstr>AoE2:DE Balance</vt:lpstr>
      <vt:lpstr>AoE2:DE Balance</vt:lpstr>
      <vt:lpstr>AoE2:DE Balance</vt:lpstr>
      <vt:lpstr>Recommendations and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Rishi G</dc:creator>
  <cp:lastModifiedBy>Rishi G</cp:lastModifiedBy>
  <cp:revision>21</cp:revision>
  <dcterms:created xsi:type="dcterms:W3CDTF">2022-01-28T14:41:56Z</dcterms:created>
  <dcterms:modified xsi:type="dcterms:W3CDTF">2022-01-31T04:45:56Z</dcterms:modified>
</cp:coreProperties>
</file>